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robequijano-opswerks.github.io/rhal_documentation/" TargetMode="External" Type="http://schemas.openxmlformats.org/officeDocument/2006/relationships/hyperlink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VAGTsamLtnk.mp4" Type="http://schemas.openxmlformats.org/officeDocument/2006/relationships/video"/><Relationship Id="rId4" Target="../media/VAGTsamLtnk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190824" cy="5484270"/>
            <a:chOff x="0" y="0"/>
            <a:chExt cx="14921099" cy="731235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6675"/>
              <a:ext cx="14921099" cy="63866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100"/>
                </a:lnSpc>
              </a:pPr>
              <a:r>
                <a:rPr lang="en-US" sz="11000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CI/CD: Web app deployment using TeamCIty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576950"/>
              <a:ext cx="14921099" cy="735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  <a:r>
                <a:rPr lang="en-US" sz="35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Case Study Presentation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8608867" y="5129212"/>
            <a:ext cx="1028700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10800000">
            <a:off x="14538397" y="8050312"/>
            <a:ext cx="274289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752367" y="0"/>
            <a:ext cx="4535633" cy="4535633"/>
          </a:xfrm>
          <a:custGeom>
            <a:avLst/>
            <a:gdLst/>
            <a:ahLst/>
            <a:cxnLst/>
            <a:rect r="r" b="b" t="t" l="l"/>
            <a:pathLst>
              <a:path h="4535633" w="4535633">
                <a:moveTo>
                  <a:pt x="0" y="0"/>
                </a:moveTo>
                <a:lnTo>
                  <a:pt x="4535633" y="0"/>
                </a:lnTo>
                <a:lnTo>
                  <a:pt x="4535633" y="4535633"/>
                </a:lnTo>
                <a:lnTo>
                  <a:pt x="0" y="453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38397" y="6831694"/>
            <a:ext cx="3026140" cy="81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Presented by: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R.H.A.L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38397" y="8439283"/>
            <a:ext cx="3026140" cy="81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Date Presented: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October 17,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8678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20337" y="2244923"/>
            <a:ext cx="2972465" cy="2801832"/>
            <a:chOff x="0" y="0"/>
            <a:chExt cx="1081663" cy="1019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1663" cy="1019571"/>
            </a:xfrm>
            <a:custGeom>
              <a:avLst/>
              <a:gdLst/>
              <a:ahLst/>
              <a:cxnLst/>
              <a:rect r="r" b="b" t="t" l="l"/>
              <a:pathLst>
                <a:path h="1019571" w="1081663">
                  <a:moveTo>
                    <a:pt x="0" y="0"/>
                  </a:moveTo>
                  <a:lnTo>
                    <a:pt x="1081663" y="0"/>
                  </a:lnTo>
                  <a:lnTo>
                    <a:pt x="1081663" y="1019571"/>
                  </a:lnTo>
                  <a:lnTo>
                    <a:pt x="0" y="1019571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1081663" cy="112434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Restrict Direct Push to Main Branch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90719" y="8988072"/>
            <a:ext cx="13635949" cy="1142524"/>
            <a:chOff x="0" y="0"/>
            <a:chExt cx="10287156" cy="8619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87156" cy="861936"/>
            </a:xfrm>
            <a:custGeom>
              <a:avLst/>
              <a:gdLst/>
              <a:ahLst/>
              <a:cxnLst/>
              <a:rect r="r" b="b" t="t" l="l"/>
              <a:pathLst>
                <a:path h="861936" w="10287156">
                  <a:moveTo>
                    <a:pt x="17033" y="0"/>
                  </a:moveTo>
                  <a:lnTo>
                    <a:pt x="10270123" y="0"/>
                  </a:lnTo>
                  <a:cubicBezTo>
                    <a:pt x="10274640" y="0"/>
                    <a:pt x="10278973" y="1795"/>
                    <a:pt x="10282167" y="4989"/>
                  </a:cubicBezTo>
                  <a:cubicBezTo>
                    <a:pt x="10285361" y="8183"/>
                    <a:pt x="10287156" y="12515"/>
                    <a:pt x="10287156" y="17033"/>
                  </a:cubicBezTo>
                  <a:lnTo>
                    <a:pt x="10287156" y="844904"/>
                  </a:lnTo>
                  <a:cubicBezTo>
                    <a:pt x="10287156" y="849421"/>
                    <a:pt x="10285361" y="853753"/>
                    <a:pt x="10282167" y="856948"/>
                  </a:cubicBezTo>
                  <a:cubicBezTo>
                    <a:pt x="10278973" y="860142"/>
                    <a:pt x="10274640" y="861936"/>
                    <a:pt x="10270123" y="861936"/>
                  </a:cubicBezTo>
                  <a:lnTo>
                    <a:pt x="17033" y="861936"/>
                  </a:lnTo>
                  <a:cubicBezTo>
                    <a:pt x="12515" y="861936"/>
                    <a:pt x="8183" y="860142"/>
                    <a:pt x="4989" y="856948"/>
                  </a:cubicBezTo>
                  <a:cubicBezTo>
                    <a:pt x="1795" y="853753"/>
                    <a:pt x="0" y="849421"/>
                    <a:pt x="0" y="844904"/>
                  </a:cubicBezTo>
                  <a:lnTo>
                    <a:pt x="0" y="17033"/>
                  </a:lnTo>
                  <a:cubicBezTo>
                    <a:pt x="0" y="12515"/>
                    <a:pt x="1795" y="8183"/>
                    <a:pt x="4989" y="4989"/>
                  </a:cubicBezTo>
                  <a:cubicBezTo>
                    <a:pt x="8183" y="1795"/>
                    <a:pt x="12515" y="0"/>
                    <a:pt x="170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287156" cy="9286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In this restriction, </a:t>
              </a:r>
              <a:r>
                <a:rPr lang="en-US" sz="18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this rule is made to never allow anyone (including administrator) to directly push to the main branch and without doing a pull request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490719" y="1901595"/>
            <a:ext cx="8484312" cy="2927088"/>
          </a:xfrm>
          <a:custGeom>
            <a:avLst/>
            <a:gdLst/>
            <a:ahLst/>
            <a:cxnLst/>
            <a:rect r="r" b="b" t="t" l="l"/>
            <a:pathLst>
              <a:path h="2927088" w="8484312">
                <a:moveTo>
                  <a:pt x="0" y="0"/>
                </a:moveTo>
                <a:lnTo>
                  <a:pt x="8484312" y="0"/>
                </a:lnTo>
                <a:lnTo>
                  <a:pt x="8484312" y="2927087"/>
                </a:lnTo>
                <a:lnTo>
                  <a:pt x="0" y="2927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61128" y="5046755"/>
            <a:ext cx="8509042" cy="3446162"/>
          </a:xfrm>
          <a:custGeom>
            <a:avLst/>
            <a:gdLst/>
            <a:ahLst/>
            <a:cxnLst/>
            <a:rect r="r" b="b" t="t" l="l"/>
            <a:pathLst>
              <a:path h="3446162" w="8509042">
                <a:moveTo>
                  <a:pt x="0" y="0"/>
                </a:moveTo>
                <a:lnTo>
                  <a:pt x="8509042" y="0"/>
                </a:lnTo>
                <a:lnTo>
                  <a:pt x="8509042" y="3446162"/>
                </a:lnTo>
                <a:lnTo>
                  <a:pt x="0" y="3446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1857" y="200058"/>
            <a:ext cx="14598248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GitHub Branch Protection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8678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20337" y="2244923"/>
            <a:ext cx="2972465" cy="2801832"/>
            <a:chOff x="0" y="0"/>
            <a:chExt cx="1081663" cy="1019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1663" cy="1019571"/>
            </a:xfrm>
            <a:custGeom>
              <a:avLst/>
              <a:gdLst/>
              <a:ahLst/>
              <a:cxnLst/>
              <a:rect r="r" b="b" t="t" l="l"/>
              <a:pathLst>
                <a:path h="1019571" w="1081663">
                  <a:moveTo>
                    <a:pt x="0" y="0"/>
                  </a:moveTo>
                  <a:lnTo>
                    <a:pt x="1081663" y="0"/>
                  </a:lnTo>
                  <a:lnTo>
                    <a:pt x="1081663" y="1019571"/>
                  </a:lnTo>
                  <a:lnTo>
                    <a:pt x="0" y="1019571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1081663" cy="112434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Status Check Must Be Implemented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90719" y="8988072"/>
            <a:ext cx="13635949" cy="1115197"/>
            <a:chOff x="0" y="0"/>
            <a:chExt cx="10287156" cy="8413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87156" cy="841321"/>
            </a:xfrm>
            <a:custGeom>
              <a:avLst/>
              <a:gdLst/>
              <a:ahLst/>
              <a:cxnLst/>
              <a:rect r="r" b="b" t="t" l="l"/>
              <a:pathLst>
                <a:path h="841321" w="10287156">
                  <a:moveTo>
                    <a:pt x="17033" y="0"/>
                  </a:moveTo>
                  <a:lnTo>
                    <a:pt x="10270123" y="0"/>
                  </a:lnTo>
                  <a:cubicBezTo>
                    <a:pt x="10274640" y="0"/>
                    <a:pt x="10278973" y="1795"/>
                    <a:pt x="10282167" y="4989"/>
                  </a:cubicBezTo>
                  <a:cubicBezTo>
                    <a:pt x="10285361" y="8183"/>
                    <a:pt x="10287156" y="12515"/>
                    <a:pt x="10287156" y="17033"/>
                  </a:cubicBezTo>
                  <a:lnTo>
                    <a:pt x="10287156" y="824288"/>
                  </a:lnTo>
                  <a:cubicBezTo>
                    <a:pt x="10287156" y="828805"/>
                    <a:pt x="10285361" y="833138"/>
                    <a:pt x="10282167" y="836332"/>
                  </a:cubicBezTo>
                  <a:cubicBezTo>
                    <a:pt x="10278973" y="839526"/>
                    <a:pt x="10274640" y="841321"/>
                    <a:pt x="10270123" y="841321"/>
                  </a:cubicBezTo>
                  <a:lnTo>
                    <a:pt x="17033" y="841321"/>
                  </a:lnTo>
                  <a:cubicBezTo>
                    <a:pt x="12515" y="841321"/>
                    <a:pt x="8183" y="839526"/>
                    <a:pt x="4989" y="836332"/>
                  </a:cubicBezTo>
                  <a:cubicBezTo>
                    <a:pt x="1795" y="833138"/>
                    <a:pt x="0" y="828805"/>
                    <a:pt x="0" y="824288"/>
                  </a:cubicBezTo>
                  <a:lnTo>
                    <a:pt x="0" y="17033"/>
                  </a:lnTo>
                  <a:cubicBezTo>
                    <a:pt x="0" y="12515"/>
                    <a:pt x="1795" y="8183"/>
                    <a:pt x="4989" y="4989"/>
                  </a:cubicBezTo>
                  <a:cubicBezTo>
                    <a:pt x="8183" y="1795"/>
                    <a:pt x="12515" y="0"/>
                    <a:pt x="170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287156" cy="90799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Status Check </a:t>
              </a:r>
              <a:r>
                <a:rPr lang="en-US" sz="18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ensures that Github enforce checks on code changes before they can be merged into a branch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76604" y="1832182"/>
            <a:ext cx="7007619" cy="3311318"/>
          </a:xfrm>
          <a:custGeom>
            <a:avLst/>
            <a:gdLst/>
            <a:ahLst/>
            <a:cxnLst/>
            <a:rect r="r" b="b" t="t" l="l"/>
            <a:pathLst>
              <a:path h="3311318" w="7007619">
                <a:moveTo>
                  <a:pt x="0" y="0"/>
                </a:moveTo>
                <a:lnTo>
                  <a:pt x="7007618" y="0"/>
                </a:lnTo>
                <a:lnTo>
                  <a:pt x="7007618" y="3311318"/>
                </a:lnTo>
                <a:lnTo>
                  <a:pt x="0" y="3311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90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20921" y="5257800"/>
            <a:ext cx="7505747" cy="3313084"/>
          </a:xfrm>
          <a:custGeom>
            <a:avLst/>
            <a:gdLst/>
            <a:ahLst/>
            <a:cxnLst/>
            <a:rect r="r" b="b" t="t" l="l"/>
            <a:pathLst>
              <a:path h="3313084" w="7505747">
                <a:moveTo>
                  <a:pt x="0" y="0"/>
                </a:moveTo>
                <a:lnTo>
                  <a:pt x="7505747" y="0"/>
                </a:lnTo>
                <a:lnTo>
                  <a:pt x="7505747" y="3313084"/>
                </a:lnTo>
                <a:lnTo>
                  <a:pt x="0" y="331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1857" y="200058"/>
            <a:ext cx="14598248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GitHub Branch Protection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8678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20337" y="2244923"/>
            <a:ext cx="2972465" cy="2801832"/>
            <a:chOff x="0" y="0"/>
            <a:chExt cx="1081663" cy="1019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1663" cy="1019571"/>
            </a:xfrm>
            <a:custGeom>
              <a:avLst/>
              <a:gdLst/>
              <a:ahLst/>
              <a:cxnLst/>
              <a:rect r="r" b="b" t="t" l="l"/>
              <a:pathLst>
                <a:path h="1019571" w="1081663">
                  <a:moveTo>
                    <a:pt x="0" y="0"/>
                  </a:moveTo>
                  <a:lnTo>
                    <a:pt x="1081663" y="0"/>
                  </a:lnTo>
                  <a:lnTo>
                    <a:pt x="1081663" y="1019571"/>
                  </a:lnTo>
                  <a:lnTo>
                    <a:pt x="0" y="1019571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1081663" cy="112434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Status Check Must Be Implemented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90719" y="8988072"/>
            <a:ext cx="13635949" cy="1142524"/>
            <a:chOff x="0" y="0"/>
            <a:chExt cx="10287156" cy="8619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87156" cy="861936"/>
            </a:xfrm>
            <a:custGeom>
              <a:avLst/>
              <a:gdLst/>
              <a:ahLst/>
              <a:cxnLst/>
              <a:rect r="r" b="b" t="t" l="l"/>
              <a:pathLst>
                <a:path h="861936" w="10287156">
                  <a:moveTo>
                    <a:pt x="17033" y="0"/>
                  </a:moveTo>
                  <a:lnTo>
                    <a:pt x="10270123" y="0"/>
                  </a:lnTo>
                  <a:cubicBezTo>
                    <a:pt x="10274640" y="0"/>
                    <a:pt x="10278973" y="1795"/>
                    <a:pt x="10282167" y="4989"/>
                  </a:cubicBezTo>
                  <a:cubicBezTo>
                    <a:pt x="10285361" y="8183"/>
                    <a:pt x="10287156" y="12515"/>
                    <a:pt x="10287156" y="17033"/>
                  </a:cubicBezTo>
                  <a:lnTo>
                    <a:pt x="10287156" y="844904"/>
                  </a:lnTo>
                  <a:cubicBezTo>
                    <a:pt x="10287156" y="849421"/>
                    <a:pt x="10285361" y="853753"/>
                    <a:pt x="10282167" y="856948"/>
                  </a:cubicBezTo>
                  <a:cubicBezTo>
                    <a:pt x="10278973" y="860142"/>
                    <a:pt x="10274640" y="861936"/>
                    <a:pt x="10270123" y="861936"/>
                  </a:cubicBezTo>
                  <a:lnTo>
                    <a:pt x="17033" y="861936"/>
                  </a:lnTo>
                  <a:cubicBezTo>
                    <a:pt x="12515" y="861936"/>
                    <a:pt x="8183" y="860142"/>
                    <a:pt x="4989" y="856948"/>
                  </a:cubicBezTo>
                  <a:cubicBezTo>
                    <a:pt x="1795" y="853753"/>
                    <a:pt x="0" y="849421"/>
                    <a:pt x="0" y="844904"/>
                  </a:cubicBezTo>
                  <a:lnTo>
                    <a:pt x="0" y="17033"/>
                  </a:lnTo>
                  <a:cubicBezTo>
                    <a:pt x="0" y="12515"/>
                    <a:pt x="1795" y="8183"/>
                    <a:pt x="4989" y="4989"/>
                  </a:cubicBezTo>
                  <a:cubicBezTo>
                    <a:pt x="8183" y="1795"/>
                    <a:pt x="12515" y="0"/>
                    <a:pt x="170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287156" cy="9286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The First example shows what would happen if the build failed and can no longer continue for a pull requests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The Second example shows the successful build and shows that all checks have passed and is now allowed for merging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490719" y="2244923"/>
            <a:ext cx="6517393" cy="1205718"/>
          </a:xfrm>
          <a:custGeom>
            <a:avLst/>
            <a:gdLst/>
            <a:ahLst/>
            <a:cxnLst/>
            <a:rect r="r" b="b" t="t" l="l"/>
            <a:pathLst>
              <a:path h="1205718" w="6517393">
                <a:moveTo>
                  <a:pt x="0" y="0"/>
                </a:moveTo>
                <a:lnTo>
                  <a:pt x="6517393" y="0"/>
                </a:lnTo>
                <a:lnTo>
                  <a:pt x="6517393" y="1205717"/>
                </a:lnTo>
                <a:lnTo>
                  <a:pt x="0" y="120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53993" y="1714467"/>
            <a:ext cx="6972675" cy="2876228"/>
          </a:xfrm>
          <a:custGeom>
            <a:avLst/>
            <a:gdLst/>
            <a:ahLst/>
            <a:cxnLst/>
            <a:rect r="r" b="b" t="t" l="l"/>
            <a:pathLst>
              <a:path h="2876228" w="6972675">
                <a:moveTo>
                  <a:pt x="0" y="0"/>
                </a:moveTo>
                <a:lnTo>
                  <a:pt x="6972675" y="0"/>
                </a:lnTo>
                <a:lnTo>
                  <a:pt x="6972675" y="2876228"/>
                </a:lnTo>
                <a:lnTo>
                  <a:pt x="0" y="2876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93371" y="6384513"/>
            <a:ext cx="6514741" cy="1205227"/>
          </a:xfrm>
          <a:custGeom>
            <a:avLst/>
            <a:gdLst/>
            <a:ahLst/>
            <a:cxnLst/>
            <a:rect r="r" b="b" t="t" l="l"/>
            <a:pathLst>
              <a:path h="1205227" w="6514741">
                <a:moveTo>
                  <a:pt x="0" y="0"/>
                </a:moveTo>
                <a:lnTo>
                  <a:pt x="6514741" y="0"/>
                </a:lnTo>
                <a:lnTo>
                  <a:pt x="6514741" y="1205227"/>
                </a:lnTo>
                <a:lnTo>
                  <a:pt x="0" y="120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53993" y="5336096"/>
            <a:ext cx="6972675" cy="2588606"/>
          </a:xfrm>
          <a:custGeom>
            <a:avLst/>
            <a:gdLst/>
            <a:ahLst/>
            <a:cxnLst/>
            <a:rect r="r" b="b" t="t" l="l"/>
            <a:pathLst>
              <a:path h="2588606" w="6972675">
                <a:moveTo>
                  <a:pt x="0" y="0"/>
                </a:moveTo>
                <a:lnTo>
                  <a:pt x="6972675" y="0"/>
                </a:lnTo>
                <a:lnTo>
                  <a:pt x="6972675" y="2588606"/>
                </a:lnTo>
                <a:lnTo>
                  <a:pt x="0" y="2588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1857" y="200058"/>
            <a:ext cx="14598248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GitHub Branch Protection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8678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75014" y="1714467"/>
            <a:ext cx="2233615" cy="1305189"/>
            <a:chOff x="0" y="0"/>
            <a:chExt cx="812800" cy="474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951"/>
            </a:xfrm>
            <a:custGeom>
              <a:avLst/>
              <a:gdLst/>
              <a:ahLst/>
              <a:cxnLst/>
              <a:rect r="r" b="b" t="t" l="l"/>
              <a:pathLst>
                <a:path h="47495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74951"/>
                  </a:lnTo>
                  <a:lnTo>
                    <a:pt x="0" y="474951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54162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CI/CD Failures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90719" y="8988072"/>
            <a:ext cx="13635949" cy="1142524"/>
            <a:chOff x="0" y="0"/>
            <a:chExt cx="10287156" cy="8619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87156" cy="861936"/>
            </a:xfrm>
            <a:custGeom>
              <a:avLst/>
              <a:gdLst/>
              <a:ahLst/>
              <a:cxnLst/>
              <a:rect r="r" b="b" t="t" l="l"/>
              <a:pathLst>
                <a:path h="861936" w="10287156">
                  <a:moveTo>
                    <a:pt x="17033" y="0"/>
                  </a:moveTo>
                  <a:lnTo>
                    <a:pt x="10270123" y="0"/>
                  </a:lnTo>
                  <a:cubicBezTo>
                    <a:pt x="10274640" y="0"/>
                    <a:pt x="10278973" y="1795"/>
                    <a:pt x="10282167" y="4989"/>
                  </a:cubicBezTo>
                  <a:cubicBezTo>
                    <a:pt x="10285361" y="8183"/>
                    <a:pt x="10287156" y="12515"/>
                    <a:pt x="10287156" y="17033"/>
                  </a:cubicBezTo>
                  <a:lnTo>
                    <a:pt x="10287156" y="844904"/>
                  </a:lnTo>
                  <a:cubicBezTo>
                    <a:pt x="10287156" y="849421"/>
                    <a:pt x="10285361" y="853753"/>
                    <a:pt x="10282167" y="856948"/>
                  </a:cubicBezTo>
                  <a:cubicBezTo>
                    <a:pt x="10278973" y="860142"/>
                    <a:pt x="10274640" y="861936"/>
                    <a:pt x="10270123" y="861936"/>
                  </a:cubicBezTo>
                  <a:lnTo>
                    <a:pt x="17033" y="861936"/>
                  </a:lnTo>
                  <a:cubicBezTo>
                    <a:pt x="12515" y="861936"/>
                    <a:pt x="8183" y="860142"/>
                    <a:pt x="4989" y="856948"/>
                  </a:cubicBezTo>
                  <a:cubicBezTo>
                    <a:pt x="1795" y="853753"/>
                    <a:pt x="0" y="849421"/>
                    <a:pt x="0" y="844904"/>
                  </a:cubicBezTo>
                  <a:lnTo>
                    <a:pt x="0" y="17033"/>
                  </a:lnTo>
                  <a:cubicBezTo>
                    <a:pt x="0" y="12515"/>
                    <a:pt x="1795" y="8183"/>
                    <a:pt x="4989" y="4989"/>
                  </a:cubicBezTo>
                  <a:cubicBezTo>
                    <a:pt x="8183" y="1795"/>
                    <a:pt x="12515" y="0"/>
                    <a:pt x="170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287156" cy="9286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Syntax or Logical errors </a:t>
              </a:r>
              <a:r>
                <a:rPr lang="en-US" sz="18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are made within the code that would cause the build to failed due to misspellings, false data, no data at all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299970" y="2130128"/>
            <a:ext cx="7688061" cy="1779055"/>
          </a:xfrm>
          <a:custGeom>
            <a:avLst/>
            <a:gdLst/>
            <a:ahLst/>
            <a:cxnLst/>
            <a:rect r="r" b="b" t="t" l="l"/>
            <a:pathLst>
              <a:path h="1779055" w="7688061">
                <a:moveTo>
                  <a:pt x="0" y="0"/>
                </a:moveTo>
                <a:lnTo>
                  <a:pt x="7688060" y="0"/>
                </a:lnTo>
                <a:lnTo>
                  <a:pt x="7688060" y="1779055"/>
                </a:lnTo>
                <a:lnTo>
                  <a:pt x="0" y="177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89831" y="4613246"/>
            <a:ext cx="11676323" cy="729770"/>
          </a:xfrm>
          <a:custGeom>
            <a:avLst/>
            <a:gdLst/>
            <a:ahLst/>
            <a:cxnLst/>
            <a:rect r="r" b="b" t="t" l="l"/>
            <a:pathLst>
              <a:path h="729770" w="11676323">
                <a:moveTo>
                  <a:pt x="0" y="0"/>
                </a:moveTo>
                <a:lnTo>
                  <a:pt x="11676323" y="0"/>
                </a:lnTo>
                <a:lnTo>
                  <a:pt x="11676323" y="729770"/>
                </a:lnTo>
                <a:lnTo>
                  <a:pt x="0" y="729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1857" y="200058"/>
            <a:ext cx="10922946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OPS Simulation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55011" y="3278052"/>
            <a:ext cx="3394832" cy="102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Syntax  or Logical Errors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4107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75014" y="1714467"/>
            <a:ext cx="2233615" cy="1305189"/>
            <a:chOff x="0" y="0"/>
            <a:chExt cx="812800" cy="474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951"/>
            </a:xfrm>
            <a:custGeom>
              <a:avLst/>
              <a:gdLst/>
              <a:ahLst/>
              <a:cxnLst/>
              <a:rect r="r" b="b" t="t" l="l"/>
              <a:pathLst>
                <a:path h="47495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74951"/>
                  </a:lnTo>
                  <a:lnTo>
                    <a:pt x="0" y="474951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54162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CI/CD Failures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90719" y="8988072"/>
            <a:ext cx="13635949" cy="1115197"/>
            <a:chOff x="0" y="0"/>
            <a:chExt cx="10287156" cy="8413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87156" cy="841321"/>
            </a:xfrm>
            <a:custGeom>
              <a:avLst/>
              <a:gdLst/>
              <a:ahLst/>
              <a:cxnLst/>
              <a:rect r="r" b="b" t="t" l="l"/>
              <a:pathLst>
                <a:path h="841321" w="10287156">
                  <a:moveTo>
                    <a:pt x="17033" y="0"/>
                  </a:moveTo>
                  <a:lnTo>
                    <a:pt x="10270123" y="0"/>
                  </a:lnTo>
                  <a:cubicBezTo>
                    <a:pt x="10274640" y="0"/>
                    <a:pt x="10278973" y="1795"/>
                    <a:pt x="10282167" y="4989"/>
                  </a:cubicBezTo>
                  <a:cubicBezTo>
                    <a:pt x="10285361" y="8183"/>
                    <a:pt x="10287156" y="12515"/>
                    <a:pt x="10287156" y="17033"/>
                  </a:cubicBezTo>
                  <a:lnTo>
                    <a:pt x="10287156" y="824288"/>
                  </a:lnTo>
                  <a:cubicBezTo>
                    <a:pt x="10287156" y="828805"/>
                    <a:pt x="10285361" y="833138"/>
                    <a:pt x="10282167" y="836332"/>
                  </a:cubicBezTo>
                  <a:cubicBezTo>
                    <a:pt x="10278973" y="839526"/>
                    <a:pt x="10274640" y="841321"/>
                    <a:pt x="10270123" y="841321"/>
                  </a:cubicBezTo>
                  <a:lnTo>
                    <a:pt x="17033" y="841321"/>
                  </a:lnTo>
                  <a:cubicBezTo>
                    <a:pt x="12515" y="841321"/>
                    <a:pt x="8183" y="839526"/>
                    <a:pt x="4989" y="836332"/>
                  </a:cubicBezTo>
                  <a:cubicBezTo>
                    <a:pt x="1795" y="833138"/>
                    <a:pt x="0" y="828805"/>
                    <a:pt x="0" y="824288"/>
                  </a:cubicBezTo>
                  <a:lnTo>
                    <a:pt x="0" y="17033"/>
                  </a:lnTo>
                  <a:cubicBezTo>
                    <a:pt x="0" y="12515"/>
                    <a:pt x="1795" y="8183"/>
                    <a:pt x="4989" y="4989"/>
                  </a:cubicBezTo>
                  <a:cubicBezTo>
                    <a:pt x="8183" y="1795"/>
                    <a:pt x="12515" y="0"/>
                    <a:pt x="170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287156" cy="90799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An example of breaking config change is by a build being disabled that would cause a build failure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88836" y="1714467"/>
            <a:ext cx="6428654" cy="3415223"/>
          </a:xfrm>
          <a:custGeom>
            <a:avLst/>
            <a:gdLst/>
            <a:ahLst/>
            <a:cxnLst/>
            <a:rect r="r" b="b" t="t" l="l"/>
            <a:pathLst>
              <a:path h="3415223" w="6428654">
                <a:moveTo>
                  <a:pt x="0" y="0"/>
                </a:moveTo>
                <a:lnTo>
                  <a:pt x="6428654" y="0"/>
                </a:lnTo>
                <a:lnTo>
                  <a:pt x="6428654" y="3415223"/>
                </a:lnTo>
                <a:lnTo>
                  <a:pt x="0" y="3415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25409" y="5243327"/>
            <a:ext cx="11301259" cy="3362125"/>
          </a:xfrm>
          <a:custGeom>
            <a:avLst/>
            <a:gdLst/>
            <a:ahLst/>
            <a:cxnLst/>
            <a:rect r="r" b="b" t="t" l="l"/>
            <a:pathLst>
              <a:path h="3362125" w="11301259">
                <a:moveTo>
                  <a:pt x="0" y="0"/>
                </a:moveTo>
                <a:lnTo>
                  <a:pt x="11301259" y="0"/>
                </a:lnTo>
                <a:lnTo>
                  <a:pt x="11301259" y="3362124"/>
                </a:lnTo>
                <a:lnTo>
                  <a:pt x="0" y="336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1857" y="200058"/>
            <a:ext cx="10922946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OPS Simulation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55011" y="3278052"/>
            <a:ext cx="3394832" cy="102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Syntax  or Logical Errors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255011" y="4560637"/>
            <a:ext cx="3394832" cy="102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Breaking Config Change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4107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75014" y="1714467"/>
            <a:ext cx="2233615" cy="1305189"/>
            <a:chOff x="0" y="0"/>
            <a:chExt cx="812800" cy="474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951"/>
            </a:xfrm>
            <a:custGeom>
              <a:avLst/>
              <a:gdLst/>
              <a:ahLst/>
              <a:cxnLst/>
              <a:rect r="r" b="b" t="t" l="l"/>
              <a:pathLst>
                <a:path h="47495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74951"/>
                  </a:lnTo>
                  <a:lnTo>
                    <a:pt x="0" y="474951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54162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CI/CD Failures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86094" y="3186255"/>
            <a:ext cx="4854472" cy="1779055"/>
          </a:xfrm>
          <a:custGeom>
            <a:avLst/>
            <a:gdLst/>
            <a:ahLst/>
            <a:cxnLst/>
            <a:rect r="r" b="b" t="t" l="l"/>
            <a:pathLst>
              <a:path h="1779055" w="4854472">
                <a:moveTo>
                  <a:pt x="0" y="0"/>
                </a:moveTo>
                <a:lnTo>
                  <a:pt x="4854472" y="0"/>
                </a:lnTo>
                <a:lnTo>
                  <a:pt x="4854472" y="1779055"/>
                </a:lnTo>
                <a:lnTo>
                  <a:pt x="0" y="177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837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25409" y="6060445"/>
            <a:ext cx="11301259" cy="2118986"/>
          </a:xfrm>
          <a:custGeom>
            <a:avLst/>
            <a:gdLst/>
            <a:ahLst/>
            <a:cxnLst/>
            <a:rect r="r" b="b" t="t" l="l"/>
            <a:pathLst>
              <a:path h="2118986" w="11301259">
                <a:moveTo>
                  <a:pt x="0" y="0"/>
                </a:moveTo>
                <a:lnTo>
                  <a:pt x="11301259" y="0"/>
                </a:lnTo>
                <a:lnTo>
                  <a:pt x="11301259" y="2118986"/>
                </a:lnTo>
                <a:lnTo>
                  <a:pt x="0" y="2118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1857" y="200058"/>
            <a:ext cx="10922946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OPS Simulation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55011" y="3278052"/>
            <a:ext cx="3394832" cy="102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Syntax  or Logical Errors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55011" y="4560637"/>
            <a:ext cx="3394832" cy="102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Breaking Config Change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55011" y="5842001"/>
            <a:ext cx="3394832" cy="102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Apply the fix in Git/TeamCity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21563" y="2262286"/>
            <a:ext cx="3983534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Syntax/Logical Error Fix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83117" y="5267961"/>
            <a:ext cx="4305300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TeamCity Config Change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8678"/>
            <a:ext cx="14496044" cy="727214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75014" y="1714467"/>
            <a:ext cx="2233615" cy="1305189"/>
            <a:chOff x="0" y="0"/>
            <a:chExt cx="812800" cy="474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951"/>
            </a:xfrm>
            <a:custGeom>
              <a:avLst/>
              <a:gdLst/>
              <a:ahLst/>
              <a:cxnLst/>
              <a:rect r="r" b="b" t="t" l="l"/>
              <a:pathLst>
                <a:path h="47495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74951"/>
                  </a:lnTo>
                  <a:lnTo>
                    <a:pt x="0" y="474951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54162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Version Control Failures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90719" y="8988072"/>
            <a:ext cx="13635949" cy="1115197"/>
            <a:chOff x="0" y="0"/>
            <a:chExt cx="10287156" cy="8413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87156" cy="841321"/>
            </a:xfrm>
            <a:custGeom>
              <a:avLst/>
              <a:gdLst/>
              <a:ahLst/>
              <a:cxnLst/>
              <a:rect r="r" b="b" t="t" l="l"/>
              <a:pathLst>
                <a:path h="841321" w="10287156">
                  <a:moveTo>
                    <a:pt x="17033" y="0"/>
                  </a:moveTo>
                  <a:lnTo>
                    <a:pt x="10270123" y="0"/>
                  </a:lnTo>
                  <a:cubicBezTo>
                    <a:pt x="10274640" y="0"/>
                    <a:pt x="10278973" y="1795"/>
                    <a:pt x="10282167" y="4989"/>
                  </a:cubicBezTo>
                  <a:cubicBezTo>
                    <a:pt x="10285361" y="8183"/>
                    <a:pt x="10287156" y="12515"/>
                    <a:pt x="10287156" y="17033"/>
                  </a:cubicBezTo>
                  <a:lnTo>
                    <a:pt x="10287156" y="824288"/>
                  </a:lnTo>
                  <a:cubicBezTo>
                    <a:pt x="10287156" y="828805"/>
                    <a:pt x="10285361" y="833138"/>
                    <a:pt x="10282167" y="836332"/>
                  </a:cubicBezTo>
                  <a:cubicBezTo>
                    <a:pt x="10278973" y="839526"/>
                    <a:pt x="10274640" y="841321"/>
                    <a:pt x="10270123" y="841321"/>
                  </a:cubicBezTo>
                  <a:lnTo>
                    <a:pt x="17033" y="841321"/>
                  </a:lnTo>
                  <a:cubicBezTo>
                    <a:pt x="12515" y="841321"/>
                    <a:pt x="8183" y="839526"/>
                    <a:pt x="4989" y="836332"/>
                  </a:cubicBezTo>
                  <a:cubicBezTo>
                    <a:pt x="1795" y="833138"/>
                    <a:pt x="0" y="828805"/>
                    <a:pt x="0" y="824288"/>
                  </a:cubicBezTo>
                  <a:lnTo>
                    <a:pt x="0" y="17033"/>
                  </a:lnTo>
                  <a:cubicBezTo>
                    <a:pt x="0" y="12515"/>
                    <a:pt x="1795" y="8183"/>
                    <a:pt x="4989" y="4989"/>
                  </a:cubicBezTo>
                  <a:cubicBezTo>
                    <a:pt x="8183" y="1795"/>
                    <a:pt x="12515" y="0"/>
                    <a:pt x="170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287156" cy="90799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Merge Conflicts</a:t>
              </a:r>
              <a:r>
                <a:rPr lang="en-US" sz="18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 happen whenever a file/data  is modified between two places at the same time/same line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61449" y="3658429"/>
            <a:ext cx="2156371" cy="566320"/>
          </a:xfrm>
          <a:custGeom>
            <a:avLst/>
            <a:gdLst/>
            <a:ahLst/>
            <a:cxnLst/>
            <a:rect r="r" b="b" t="t" l="l"/>
            <a:pathLst>
              <a:path h="566320" w="2156371">
                <a:moveTo>
                  <a:pt x="0" y="0"/>
                </a:moveTo>
                <a:lnTo>
                  <a:pt x="2156371" y="0"/>
                </a:lnTo>
                <a:lnTo>
                  <a:pt x="2156371" y="566320"/>
                </a:lnTo>
                <a:lnTo>
                  <a:pt x="0" y="566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61449" y="2723920"/>
            <a:ext cx="2156371" cy="791635"/>
          </a:xfrm>
          <a:custGeom>
            <a:avLst/>
            <a:gdLst/>
            <a:ahLst/>
            <a:cxnLst/>
            <a:rect r="r" b="b" t="t" l="l"/>
            <a:pathLst>
              <a:path h="791635" w="2156371">
                <a:moveTo>
                  <a:pt x="0" y="0"/>
                </a:moveTo>
                <a:lnTo>
                  <a:pt x="2156371" y="0"/>
                </a:lnTo>
                <a:lnTo>
                  <a:pt x="2156371" y="791634"/>
                </a:lnTo>
                <a:lnTo>
                  <a:pt x="0" y="791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20" r="0" b="-132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61449" y="5229954"/>
            <a:ext cx="2156371" cy="889931"/>
          </a:xfrm>
          <a:custGeom>
            <a:avLst/>
            <a:gdLst/>
            <a:ahLst/>
            <a:cxnLst/>
            <a:rect r="r" b="b" t="t" l="l"/>
            <a:pathLst>
              <a:path h="889931" w="2156371">
                <a:moveTo>
                  <a:pt x="0" y="0"/>
                </a:moveTo>
                <a:lnTo>
                  <a:pt x="2156371" y="0"/>
                </a:lnTo>
                <a:lnTo>
                  <a:pt x="2156371" y="889930"/>
                </a:lnTo>
                <a:lnTo>
                  <a:pt x="0" y="889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61449" y="6444365"/>
            <a:ext cx="2156371" cy="629951"/>
          </a:xfrm>
          <a:custGeom>
            <a:avLst/>
            <a:gdLst/>
            <a:ahLst/>
            <a:cxnLst/>
            <a:rect r="r" b="b" t="t" l="l"/>
            <a:pathLst>
              <a:path h="629951" w="2156371">
                <a:moveTo>
                  <a:pt x="0" y="0"/>
                </a:moveTo>
                <a:lnTo>
                  <a:pt x="2156371" y="0"/>
                </a:lnTo>
                <a:lnTo>
                  <a:pt x="2156371" y="629951"/>
                </a:lnTo>
                <a:lnTo>
                  <a:pt x="0" y="629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48996" y="1779618"/>
            <a:ext cx="5564972" cy="1533935"/>
          </a:xfrm>
          <a:custGeom>
            <a:avLst/>
            <a:gdLst/>
            <a:ahLst/>
            <a:cxnLst/>
            <a:rect r="r" b="b" t="t" l="l"/>
            <a:pathLst>
              <a:path h="1533935" w="5564972">
                <a:moveTo>
                  <a:pt x="0" y="0"/>
                </a:moveTo>
                <a:lnTo>
                  <a:pt x="5564972" y="0"/>
                </a:lnTo>
                <a:lnTo>
                  <a:pt x="5564972" y="1533934"/>
                </a:lnTo>
                <a:lnTo>
                  <a:pt x="0" y="1533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64356" y="3941589"/>
            <a:ext cx="9577986" cy="4166424"/>
          </a:xfrm>
          <a:custGeom>
            <a:avLst/>
            <a:gdLst/>
            <a:ahLst/>
            <a:cxnLst/>
            <a:rect r="r" b="b" t="t" l="l"/>
            <a:pathLst>
              <a:path h="4166424" w="9577986">
                <a:moveTo>
                  <a:pt x="0" y="0"/>
                </a:moveTo>
                <a:lnTo>
                  <a:pt x="9577986" y="0"/>
                </a:lnTo>
                <a:lnTo>
                  <a:pt x="9577986" y="4166424"/>
                </a:lnTo>
                <a:lnTo>
                  <a:pt x="0" y="41664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51857" y="200058"/>
            <a:ext cx="10922946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OPS Simulation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181208" y="3279274"/>
            <a:ext cx="3089837" cy="52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Merge Conflict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47780" y="2050196"/>
            <a:ext cx="2156371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First POV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91103" y="4558124"/>
            <a:ext cx="2697063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Second POV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8678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75014" y="1714467"/>
            <a:ext cx="2233615" cy="1305189"/>
            <a:chOff x="0" y="0"/>
            <a:chExt cx="812800" cy="474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951"/>
            </a:xfrm>
            <a:custGeom>
              <a:avLst/>
              <a:gdLst/>
              <a:ahLst/>
              <a:cxnLst/>
              <a:rect r="r" b="b" t="t" l="l"/>
              <a:pathLst>
                <a:path h="47495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74951"/>
                  </a:lnTo>
                  <a:lnTo>
                    <a:pt x="0" y="474951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54162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Version Control Failures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90719" y="8988072"/>
            <a:ext cx="13635949" cy="1142524"/>
            <a:chOff x="0" y="0"/>
            <a:chExt cx="10287156" cy="8619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87156" cy="861936"/>
            </a:xfrm>
            <a:custGeom>
              <a:avLst/>
              <a:gdLst/>
              <a:ahLst/>
              <a:cxnLst/>
              <a:rect r="r" b="b" t="t" l="l"/>
              <a:pathLst>
                <a:path h="861936" w="10287156">
                  <a:moveTo>
                    <a:pt x="17033" y="0"/>
                  </a:moveTo>
                  <a:lnTo>
                    <a:pt x="10270123" y="0"/>
                  </a:lnTo>
                  <a:cubicBezTo>
                    <a:pt x="10274640" y="0"/>
                    <a:pt x="10278973" y="1795"/>
                    <a:pt x="10282167" y="4989"/>
                  </a:cubicBezTo>
                  <a:cubicBezTo>
                    <a:pt x="10285361" y="8183"/>
                    <a:pt x="10287156" y="12515"/>
                    <a:pt x="10287156" y="17033"/>
                  </a:cubicBezTo>
                  <a:lnTo>
                    <a:pt x="10287156" y="844904"/>
                  </a:lnTo>
                  <a:cubicBezTo>
                    <a:pt x="10287156" y="849421"/>
                    <a:pt x="10285361" y="853753"/>
                    <a:pt x="10282167" y="856948"/>
                  </a:cubicBezTo>
                  <a:cubicBezTo>
                    <a:pt x="10278973" y="860142"/>
                    <a:pt x="10274640" y="861936"/>
                    <a:pt x="10270123" y="861936"/>
                  </a:cubicBezTo>
                  <a:lnTo>
                    <a:pt x="17033" y="861936"/>
                  </a:lnTo>
                  <a:cubicBezTo>
                    <a:pt x="12515" y="861936"/>
                    <a:pt x="8183" y="860142"/>
                    <a:pt x="4989" y="856948"/>
                  </a:cubicBezTo>
                  <a:cubicBezTo>
                    <a:pt x="1795" y="853753"/>
                    <a:pt x="0" y="849421"/>
                    <a:pt x="0" y="844904"/>
                  </a:cubicBezTo>
                  <a:lnTo>
                    <a:pt x="0" y="17033"/>
                  </a:lnTo>
                  <a:cubicBezTo>
                    <a:pt x="0" y="12515"/>
                    <a:pt x="1795" y="8183"/>
                    <a:pt x="4989" y="4989"/>
                  </a:cubicBezTo>
                  <a:cubicBezTo>
                    <a:pt x="8183" y="1795"/>
                    <a:pt x="12515" y="0"/>
                    <a:pt x="170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287156" cy="9286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Resolving a merge conflict would show you data of both the files and compare them to each other then manually filter the correct data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78009" y="1725738"/>
            <a:ext cx="3715292" cy="2082457"/>
          </a:xfrm>
          <a:custGeom>
            <a:avLst/>
            <a:gdLst/>
            <a:ahLst/>
            <a:cxnLst/>
            <a:rect r="r" b="b" t="t" l="l"/>
            <a:pathLst>
              <a:path h="2082457" w="3715292">
                <a:moveTo>
                  <a:pt x="0" y="0"/>
                </a:moveTo>
                <a:lnTo>
                  <a:pt x="3715293" y="0"/>
                </a:lnTo>
                <a:lnTo>
                  <a:pt x="3715293" y="2082457"/>
                </a:lnTo>
                <a:lnTo>
                  <a:pt x="0" y="2082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22069" y="2215908"/>
            <a:ext cx="3652734" cy="1102118"/>
          </a:xfrm>
          <a:custGeom>
            <a:avLst/>
            <a:gdLst/>
            <a:ahLst/>
            <a:cxnLst/>
            <a:rect r="r" b="b" t="t" l="l"/>
            <a:pathLst>
              <a:path h="1102118" w="3652734">
                <a:moveTo>
                  <a:pt x="0" y="0"/>
                </a:moveTo>
                <a:lnTo>
                  <a:pt x="3652734" y="0"/>
                </a:lnTo>
                <a:lnTo>
                  <a:pt x="3652734" y="1102118"/>
                </a:lnTo>
                <a:lnTo>
                  <a:pt x="0" y="1102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46292" y="4060608"/>
            <a:ext cx="10672419" cy="848320"/>
          </a:xfrm>
          <a:custGeom>
            <a:avLst/>
            <a:gdLst/>
            <a:ahLst/>
            <a:cxnLst/>
            <a:rect r="r" b="b" t="t" l="l"/>
            <a:pathLst>
              <a:path h="848320" w="10672419">
                <a:moveTo>
                  <a:pt x="0" y="0"/>
                </a:moveTo>
                <a:lnTo>
                  <a:pt x="10672418" y="0"/>
                </a:lnTo>
                <a:lnTo>
                  <a:pt x="10672418" y="848320"/>
                </a:lnTo>
                <a:lnTo>
                  <a:pt x="0" y="84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14574" y="5206283"/>
            <a:ext cx="10704136" cy="3189119"/>
          </a:xfrm>
          <a:custGeom>
            <a:avLst/>
            <a:gdLst/>
            <a:ahLst/>
            <a:cxnLst/>
            <a:rect r="r" b="b" t="t" l="l"/>
            <a:pathLst>
              <a:path h="3189119" w="10704136">
                <a:moveTo>
                  <a:pt x="0" y="0"/>
                </a:moveTo>
                <a:lnTo>
                  <a:pt x="10704136" y="0"/>
                </a:lnTo>
                <a:lnTo>
                  <a:pt x="10704136" y="3189119"/>
                </a:lnTo>
                <a:lnTo>
                  <a:pt x="0" y="3189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85" r="0" b="-118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1857" y="200058"/>
            <a:ext cx="10922946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OPS Simulation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81208" y="3279274"/>
            <a:ext cx="3089837" cy="52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Merge Conflict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81208" y="4065370"/>
            <a:ext cx="2727421" cy="102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Resolve then Merge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8678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75014" y="1714467"/>
            <a:ext cx="2233615" cy="1305189"/>
            <a:chOff x="0" y="0"/>
            <a:chExt cx="812800" cy="474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951"/>
            </a:xfrm>
            <a:custGeom>
              <a:avLst/>
              <a:gdLst/>
              <a:ahLst/>
              <a:cxnLst/>
              <a:rect r="r" b="b" t="t" l="l"/>
              <a:pathLst>
                <a:path h="47495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74951"/>
                  </a:lnTo>
                  <a:lnTo>
                    <a:pt x="0" y="474951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54162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Version Control Failures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44287" y="1932994"/>
            <a:ext cx="13190357" cy="6265419"/>
          </a:xfrm>
          <a:custGeom>
            <a:avLst/>
            <a:gdLst/>
            <a:ahLst/>
            <a:cxnLst/>
            <a:rect r="r" b="b" t="t" l="l"/>
            <a:pathLst>
              <a:path h="6265419" w="13190357">
                <a:moveTo>
                  <a:pt x="0" y="0"/>
                </a:moveTo>
                <a:lnTo>
                  <a:pt x="13190357" y="0"/>
                </a:lnTo>
                <a:lnTo>
                  <a:pt x="13190357" y="6265419"/>
                </a:lnTo>
                <a:lnTo>
                  <a:pt x="0" y="6265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1857" y="200058"/>
            <a:ext cx="10922946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OPS Simulation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81208" y="3279274"/>
            <a:ext cx="3089837" cy="52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Merge Conflict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81208" y="4065370"/>
            <a:ext cx="2727421" cy="102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Resolve then Merge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8678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75014" y="1714467"/>
            <a:ext cx="2233615" cy="1305189"/>
            <a:chOff x="0" y="0"/>
            <a:chExt cx="812800" cy="474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951"/>
            </a:xfrm>
            <a:custGeom>
              <a:avLst/>
              <a:gdLst/>
              <a:ahLst/>
              <a:cxnLst/>
              <a:rect r="r" b="b" t="t" l="l"/>
              <a:pathLst>
                <a:path h="47495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74951"/>
                  </a:lnTo>
                  <a:lnTo>
                    <a:pt x="0" y="474951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54162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Version Control Failures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82819" y="1939908"/>
            <a:ext cx="9235756" cy="854307"/>
          </a:xfrm>
          <a:custGeom>
            <a:avLst/>
            <a:gdLst/>
            <a:ahLst/>
            <a:cxnLst/>
            <a:rect r="r" b="b" t="t" l="l"/>
            <a:pathLst>
              <a:path h="854307" w="9235756">
                <a:moveTo>
                  <a:pt x="0" y="0"/>
                </a:moveTo>
                <a:lnTo>
                  <a:pt x="9235756" y="0"/>
                </a:lnTo>
                <a:lnTo>
                  <a:pt x="9235756" y="854307"/>
                </a:lnTo>
                <a:lnTo>
                  <a:pt x="0" y="854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6689" y="3179393"/>
            <a:ext cx="5653281" cy="3441435"/>
          </a:xfrm>
          <a:custGeom>
            <a:avLst/>
            <a:gdLst/>
            <a:ahLst/>
            <a:cxnLst/>
            <a:rect r="r" b="b" t="t" l="l"/>
            <a:pathLst>
              <a:path h="3441435" w="5653281">
                <a:moveTo>
                  <a:pt x="0" y="0"/>
                </a:moveTo>
                <a:lnTo>
                  <a:pt x="5653281" y="0"/>
                </a:lnTo>
                <a:lnTo>
                  <a:pt x="5653281" y="3441435"/>
                </a:lnTo>
                <a:lnTo>
                  <a:pt x="0" y="3441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63396" y="3430991"/>
            <a:ext cx="7663271" cy="3189837"/>
          </a:xfrm>
          <a:custGeom>
            <a:avLst/>
            <a:gdLst/>
            <a:ahLst/>
            <a:cxnLst/>
            <a:rect r="r" b="b" t="t" l="l"/>
            <a:pathLst>
              <a:path h="3189837" w="7663271">
                <a:moveTo>
                  <a:pt x="0" y="0"/>
                </a:moveTo>
                <a:lnTo>
                  <a:pt x="7663272" y="0"/>
                </a:lnTo>
                <a:lnTo>
                  <a:pt x="7663272" y="3189837"/>
                </a:lnTo>
                <a:lnTo>
                  <a:pt x="0" y="3189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1857" y="200058"/>
            <a:ext cx="10922946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OPS Simulation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81208" y="3279274"/>
            <a:ext cx="3089837" cy="52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Merge Conflict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81208" y="4065370"/>
            <a:ext cx="2727421" cy="102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Resolve then Merge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73092"/>
            <a:ext cx="18288000" cy="5177378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196308"/>
            <a:ext cx="8115300" cy="151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Agenda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693097"/>
            <a:ext cx="6024896" cy="52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 u="sng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What is TeamCity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50552"/>
            <a:ext cx="6024896" cy="52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Discuss the different solutions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3902" y="7422945"/>
            <a:ext cx="6024896" cy="52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Version Control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73902" y="8037550"/>
            <a:ext cx="6024896" cy="52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Github Branch Protection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4283" y="7365795"/>
            <a:ext cx="6024896" cy="52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73902" y="6808340"/>
            <a:ext cx="6024896" cy="52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Web App 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4283" y="6808340"/>
            <a:ext cx="6024896" cy="52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OPS Simulation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4283" y="6250552"/>
            <a:ext cx="6024896" cy="52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TeamCity as CI/CD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3394471" cy="489429"/>
            <a:chOff x="0" y="0"/>
            <a:chExt cx="4525962" cy="6525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0562" cy="652573"/>
            </a:xfrm>
            <a:custGeom>
              <a:avLst/>
              <a:gdLst/>
              <a:ahLst/>
              <a:cxnLst/>
              <a:rect r="r" b="b" t="t" l="l"/>
              <a:pathLst>
                <a:path h="652573" w="790562">
                  <a:moveTo>
                    <a:pt x="0" y="0"/>
                  </a:moveTo>
                  <a:lnTo>
                    <a:pt x="790562" y="0"/>
                  </a:lnTo>
                  <a:lnTo>
                    <a:pt x="790562" y="652573"/>
                  </a:lnTo>
                  <a:lnTo>
                    <a:pt x="0" y="652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127967" y="39520"/>
              <a:ext cx="3397994" cy="487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OpsWerks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8678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75014" y="1714467"/>
            <a:ext cx="2233615" cy="1305189"/>
            <a:chOff x="0" y="0"/>
            <a:chExt cx="812800" cy="474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74951"/>
            </a:xfrm>
            <a:custGeom>
              <a:avLst/>
              <a:gdLst/>
              <a:ahLst/>
              <a:cxnLst/>
              <a:rect r="r" b="b" t="t" l="l"/>
              <a:pathLst>
                <a:path h="47495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74951"/>
                  </a:lnTo>
                  <a:lnTo>
                    <a:pt x="0" y="474951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54162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Version Control Failures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90719" y="1714467"/>
            <a:ext cx="9370703" cy="1885854"/>
          </a:xfrm>
          <a:custGeom>
            <a:avLst/>
            <a:gdLst/>
            <a:ahLst/>
            <a:cxnLst/>
            <a:rect r="r" b="b" t="t" l="l"/>
            <a:pathLst>
              <a:path h="1885854" w="9370703">
                <a:moveTo>
                  <a:pt x="0" y="0"/>
                </a:moveTo>
                <a:lnTo>
                  <a:pt x="9370703" y="0"/>
                </a:lnTo>
                <a:lnTo>
                  <a:pt x="9370703" y="1885854"/>
                </a:lnTo>
                <a:lnTo>
                  <a:pt x="0" y="188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12202" y="4170145"/>
            <a:ext cx="5651752" cy="3670913"/>
          </a:xfrm>
          <a:custGeom>
            <a:avLst/>
            <a:gdLst/>
            <a:ahLst/>
            <a:cxnLst/>
            <a:rect r="r" b="b" t="t" l="l"/>
            <a:pathLst>
              <a:path h="3670913" w="5651752">
                <a:moveTo>
                  <a:pt x="0" y="0"/>
                </a:moveTo>
                <a:lnTo>
                  <a:pt x="5651751" y="0"/>
                </a:lnTo>
                <a:lnTo>
                  <a:pt x="5651751" y="3670913"/>
                </a:lnTo>
                <a:lnTo>
                  <a:pt x="0" y="3670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68549" y="4170145"/>
            <a:ext cx="6629188" cy="3670913"/>
          </a:xfrm>
          <a:custGeom>
            <a:avLst/>
            <a:gdLst/>
            <a:ahLst/>
            <a:cxnLst/>
            <a:rect r="r" b="b" t="t" l="l"/>
            <a:pathLst>
              <a:path h="3670913" w="6629188">
                <a:moveTo>
                  <a:pt x="0" y="0"/>
                </a:moveTo>
                <a:lnTo>
                  <a:pt x="6629188" y="0"/>
                </a:lnTo>
                <a:lnTo>
                  <a:pt x="6629188" y="3670913"/>
                </a:lnTo>
                <a:lnTo>
                  <a:pt x="0" y="3670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1857" y="200058"/>
            <a:ext cx="10922946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OPS Simulation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81208" y="3279274"/>
            <a:ext cx="3089837" cy="52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Merge Conflict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81208" y="4065370"/>
            <a:ext cx="2727421" cy="102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Resolve then Merge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63" y="5346734"/>
            <a:ext cx="2546896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Deploy App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5536950"/>
          </a:xfrm>
          <a:prstGeom prst="rect">
            <a:avLst/>
          </a:prstGeom>
          <a:solidFill>
            <a:srgbClr val="365236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305317" y="3467100"/>
            <a:ext cx="5677366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b="true" sz="9000" u="sng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  <a:hlinkClick r:id="rId2" tooltip="https://robequijano-opswerks.github.io/rhal_documentation/"/>
              </a:rPr>
              <a:t>RUNBOOK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94471" cy="489429"/>
            <a:chOff x="0" y="0"/>
            <a:chExt cx="4525962" cy="6525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0562" cy="652573"/>
            </a:xfrm>
            <a:custGeom>
              <a:avLst/>
              <a:gdLst/>
              <a:ahLst/>
              <a:cxnLst/>
              <a:rect r="r" b="b" t="t" l="l"/>
              <a:pathLst>
                <a:path h="652573" w="790562">
                  <a:moveTo>
                    <a:pt x="0" y="0"/>
                  </a:moveTo>
                  <a:lnTo>
                    <a:pt x="790562" y="0"/>
                  </a:lnTo>
                  <a:lnTo>
                    <a:pt x="790562" y="652573"/>
                  </a:lnTo>
                  <a:lnTo>
                    <a:pt x="0" y="652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27967" y="39520"/>
              <a:ext cx="3397994" cy="487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OPSWERKS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249431" y="6739670"/>
            <a:ext cx="5789138" cy="1115197"/>
            <a:chOff x="0" y="0"/>
            <a:chExt cx="4367409" cy="841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7409" cy="841321"/>
            </a:xfrm>
            <a:custGeom>
              <a:avLst/>
              <a:gdLst/>
              <a:ahLst/>
              <a:cxnLst/>
              <a:rect r="r" b="b" t="t" l="l"/>
              <a:pathLst>
                <a:path h="841321" w="4367409">
                  <a:moveTo>
                    <a:pt x="40120" y="0"/>
                  </a:moveTo>
                  <a:lnTo>
                    <a:pt x="4327289" y="0"/>
                  </a:lnTo>
                  <a:cubicBezTo>
                    <a:pt x="4349447" y="0"/>
                    <a:pt x="4367409" y="17962"/>
                    <a:pt x="4367409" y="40120"/>
                  </a:cubicBezTo>
                  <a:lnTo>
                    <a:pt x="4367409" y="801201"/>
                  </a:lnTo>
                  <a:cubicBezTo>
                    <a:pt x="4367409" y="811842"/>
                    <a:pt x="4363182" y="822046"/>
                    <a:pt x="4355658" y="829570"/>
                  </a:cubicBezTo>
                  <a:cubicBezTo>
                    <a:pt x="4348134" y="837094"/>
                    <a:pt x="4337930" y="841321"/>
                    <a:pt x="4327289" y="841321"/>
                  </a:cubicBezTo>
                  <a:lnTo>
                    <a:pt x="40120" y="841321"/>
                  </a:lnTo>
                  <a:cubicBezTo>
                    <a:pt x="17962" y="841321"/>
                    <a:pt x="0" y="823359"/>
                    <a:pt x="0" y="801201"/>
                  </a:cubicBezTo>
                  <a:lnTo>
                    <a:pt x="0" y="40120"/>
                  </a:lnTo>
                  <a:cubicBezTo>
                    <a:pt x="0" y="17962"/>
                    <a:pt x="17962" y="0"/>
                    <a:pt x="4012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367409" cy="90799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Here is our Documentation of our Static Website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5536950"/>
          </a:xfrm>
          <a:prstGeom prst="rect">
            <a:avLst/>
          </a:prstGeom>
          <a:solidFill>
            <a:srgbClr val="365236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443911" y="3467100"/>
            <a:ext cx="3400179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DEMO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394471" cy="489429"/>
            <a:chOff x="0" y="0"/>
            <a:chExt cx="4525962" cy="6525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0562" cy="652573"/>
            </a:xfrm>
            <a:custGeom>
              <a:avLst/>
              <a:gdLst/>
              <a:ahLst/>
              <a:cxnLst/>
              <a:rect r="r" b="b" t="t" l="l"/>
              <a:pathLst>
                <a:path h="652573" w="790562">
                  <a:moveTo>
                    <a:pt x="0" y="0"/>
                  </a:moveTo>
                  <a:lnTo>
                    <a:pt x="790562" y="0"/>
                  </a:lnTo>
                  <a:lnTo>
                    <a:pt x="790562" y="652573"/>
                  </a:lnTo>
                  <a:lnTo>
                    <a:pt x="0" y="652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27967" y="39520"/>
              <a:ext cx="3397994" cy="487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OPSWERKS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249431" y="6758615"/>
            <a:ext cx="5789138" cy="1115197"/>
            <a:chOff x="0" y="0"/>
            <a:chExt cx="4367409" cy="841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7409" cy="841321"/>
            </a:xfrm>
            <a:custGeom>
              <a:avLst/>
              <a:gdLst/>
              <a:ahLst/>
              <a:cxnLst/>
              <a:rect r="r" b="b" t="t" l="l"/>
              <a:pathLst>
                <a:path h="841321" w="4367409">
                  <a:moveTo>
                    <a:pt x="40120" y="0"/>
                  </a:moveTo>
                  <a:lnTo>
                    <a:pt x="4327289" y="0"/>
                  </a:lnTo>
                  <a:cubicBezTo>
                    <a:pt x="4349447" y="0"/>
                    <a:pt x="4367409" y="17962"/>
                    <a:pt x="4367409" y="40120"/>
                  </a:cubicBezTo>
                  <a:lnTo>
                    <a:pt x="4367409" y="801201"/>
                  </a:lnTo>
                  <a:cubicBezTo>
                    <a:pt x="4367409" y="811842"/>
                    <a:pt x="4363182" y="822046"/>
                    <a:pt x="4355658" y="829570"/>
                  </a:cubicBezTo>
                  <a:cubicBezTo>
                    <a:pt x="4348134" y="837094"/>
                    <a:pt x="4337930" y="841321"/>
                    <a:pt x="4327289" y="841321"/>
                  </a:cubicBezTo>
                  <a:lnTo>
                    <a:pt x="40120" y="841321"/>
                  </a:lnTo>
                  <a:cubicBezTo>
                    <a:pt x="17962" y="841321"/>
                    <a:pt x="0" y="823359"/>
                    <a:pt x="0" y="801201"/>
                  </a:cubicBezTo>
                  <a:lnTo>
                    <a:pt x="0" y="40120"/>
                  </a:lnTo>
                  <a:cubicBezTo>
                    <a:pt x="0" y="17962"/>
                    <a:pt x="17962" y="0"/>
                    <a:pt x="4012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367409" cy="90799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 b="true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Here is our Documentation of our Static Website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83165" y="492746"/>
            <a:ext cx="14321670" cy="9301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551397" cy="10287000"/>
          </a:xfrm>
          <a:prstGeom prst="rect">
            <a:avLst/>
          </a:prstGeom>
          <a:solidFill>
            <a:srgbClr val="365236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03334" y="1219547"/>
            <a:ext cx="6758191" cy="2057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Objectives and Limitations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491495" y="5732961"/>
            <a:ext cx="6301974" cy="3410613"/>
            <a:chOff x="0" y="0"/>
            <a:chExt cx="8402631" cy="45474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8402631" cy="606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Limitations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71086"/>
              <a:ext cx="8402631" cy="3776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Direct push or commits to the main branch are not allowed. Only through Pull Requests are permitted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Git branch protection cannot be enforced due to restrictions on the private repository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Only color names must be input in the environment variable; hex codes and empty values are not allowed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91495" y="622828"/>
            <a:ext cx="6301974" cy="4115314"/>
            <a:chOff x="0" y="0"/>
            <a:chExt cx="8402631" cy="548708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8402631" cy="606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Objectives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71086"/>
              <a:ext cx="8402631" cy="4715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Learn how to design and implementt CI/CD with TeamCity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Learn how version control can be integrated into CI/CD platform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Learn how to deploy a simple web application, apply the knowledge on how containers work and deploy it into Kubernetes (K8s)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Simulate operational incidents by intentionally introducing failures and follow written operations runbooks to resolve them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8902849"/>
            <a:ext cx="4248507" cy="35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Opswerks</a:t>
            </a:r>
          </a:p>
        </p:txBody>
      </p:sp>
      <p:sp>
        <p:nvSpPr>
          <p:cNvPr name="AutoShape 11" id="11"/>
          <p:cNvSpPr/>
          <p:nvPr/>
        </p:nvSpPr>
        <p:spPr>
          <a:xfrm rot="5044">
            <a:off x="8551392" y="5099092"/>
            <a:ext cx="9736614" cy="0"/>
          </a:xfrm>
          <a:prstGeom prst="line">
            <a:avLst/>
          </a:prstGeom>
          <a:ln cap="flat" w="28575">
            <a:solidFill>
              <a:srgbClr val="36523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5894085" cy="6889969"/>
            <a:chOff x="0" y="0"/>
            <a:chExt cx="7858780" cy="918662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7369" t="0" r="7369" b="0"/>
            <a:stretch>
              <a:fillRect/>
            </a:stretch>
          </p:blipFill>
          <p:spPr>
            <a:xfrm flipH="false" flipV="false">
              <a:off x="0" y="0"/>
              <a:ext cx="7858780" cy="918662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8678849" y="885825"/>
            <a:ext cx="5860697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TeamCity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16738" y="2498401"/>
            <a:ext cx="8734177" cy="500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938" indent="-337469" lvl="1">
              <a:lnSpc>
                <a:spcPts val="4376"/>
              </a:lnSpc>
              <a:buFont typeface="Arial"/>
              <a:buChar char="•"/>
            </a:pPr>
            <a:r>
              <a:rPr lang="en-US" sz="312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Is a powerful continuous integration (CI) and continuous deployment (CD) server </a:t>
            </a:r>
          </a:p>
          <a:p>
            <a:pPr algn="l">
              <a:lnSpc>
                <a:spcPts val="4376"/>
              </a:lnSpc>
            </a:pPr>
          </a:p>
          <a:p>
            <a:pPr algn="l" marL="674938" indent="-337469" lvl="1">
              <a:lnSpc>
                <a:spcPts val="4376"/>
              </a:lnSpc>
              <a:buFont typeface="Arial"/>
              <a:buChar char="•"/>
            </a:pPr>
            <a:r>
              <a:rPr lang="en-US" sz="312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Developed by JetBrains. </a:t>
            </a:r>
          </a:p>
          <a:p>
            <a:pPr algn="l">
              <a:lnSpc>
                <a:spcPts val="4376"/>
              </a:lnSpc>
            </a:pPr>
          </a:p>
          <a:p>
            <a:pPr algn="l" marL="674938" indent="-337469" lvl="1">
              <a:lnSpc>
                <a:spcPts val="4376"/>
              </a:lnSpc>
              <a:buFont typeface="Arial"/>
              <a:buChar char="•"/>
            </a:pPr>
            <a:r>
              <a:rPr lang="en-US" sz="312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It automates the process of building, testing, and deploying software, enabling teams to deliver high-quality applications more efficiently.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738822" cy="10287000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044744" y="1028700"/>
            <a:ext cx="11007000" cy="7925040"/>
          </a:xfrm>
          <a:custGeom>
            <a:avLst/>
            <a:gdLst/>
            <a:ahLst/>
            <a:cxnLst/>
            <a:rect r="r" b="b" t="t" l="l"/>
            <a:pathLst>
              <a:path h="7925040" w="11007000">
                <a:moveTo>
                  <a:pt x="0" y="0"/>
                </a:moveTo>
                <a:lnTo>
                  <a:pt x="11007000" y="0"/>
                </a:lnTo>
                <a:lnTo>
                  <a:pt x="11007000" y="7925040"/>
                </a:lnTo>
                <a:lnTo>
                  <a:pt x="0" y="7925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6159" y="579764"/>
            <a:ext cx="5766504" cy="205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WEB APPLICATION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1327" y="3110279"/>
            <a:ext cx="5766504" cy="97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18" indent="-323859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Displayed Colored Background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1327" y="4477002"/>
            <a:ext cx="5766504" cy="51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18" indent="-323859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Accessible Over the Internet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327" y="5400795"/>
            <a:ext cx="5766504" cy="980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307" indent="-334654" lvl="1">
              <a:lnSpc>
                <a:spcPts val="372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Source Code must be built and compiled in TeamCity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159" y="6791313"/>
            <a:ext cx="5766504" cy="144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307" indent="-334654" lvl="1">
              <a:lnSpc>
                <a:spcPts val="372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App must be deployed in Kubernetes using canary deployment strategy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3102" y="5143500"/>
            <a:ext cx="2726347" cy="1397872"/>
          </a:xfrm>
          <a:custGeom>
            <a:avLst/>
            <a:gdLst/>
            <a:ahLst/>
            <a:cxnLst/>
            <a:rect r="r" b="b" t="t" l="l"/>
            <a:pathLst>
              <a:path h="1397872" w="2726347">
                <a:moveTo>
                  <a:pt x="0" y="0"/>
                </a:moveTo>
                <a:lnTo>
                  <a:pt x="2726347" y="0"/>
                </a:lnTo>
                <a:lnTo>
                  <a:pt x="2726347" y="1397872"/>
                </a:lnTo>
                <a:lnTo>
                  <a:pt x="0" y="139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754" y="421612"/>
            <a:ext cx="8865665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Version Control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51237"/>
            <a:ext cx="3386397" cy="87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99"/>
              </a:lnSpc>
            </a:pPr>
            <a:r>
              <a:rPr lang="en-US" sz="4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Main Repo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93809" y="2051237"/>
            <a:ext cx="3386397" cy="87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99"/>
              </a:lnSpc>
            </a:pPr>
            <a:r>
              <a:rPr lang="en-US" sz="4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Dev Repo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37705" y="5538742"/>
            <a:ext cx="2508030" cy="52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4"/>
              </a:lnSpc>
            </a:pPr>
            <a:r>
              <a:rPr lang="en-US" sz="288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Pull Request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5536950"/>
          </a:xfrm>
          <a:prstGeom prst="rect">
            <a:avLst/>
          </a:prstGeom>
          <a:solidFill>
            <a:srgbClr val="365236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609520"/>
            <a:ext cx="8857901" cy="327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Github Branch Protection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147197" y="6088142"/>
            <a:ext cx="3993605" cy="2643053"/>
            <a:chOff x="0" y="0"/>
            <a:chExt cx="5324807" cy="35240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42875"/>
              <a:ext cx="5324807" cy="2826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Not Able To Directly Push To Main Branch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001810"/>
              <a:ext cx="5324807" cy="52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582557" y="8320450"/>
            <a:ext cx="3304044" cy="41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513176" y="8847554"/>
            <a:ext cx="3758528" cy="41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3394471" cy="489429"/>
            <a:chOff x="0" y="0"/>
            <a:chExt cx="4525962" cy="6525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0562" cy="652573"/>
            </a:xfrm>
            <a:custGeom>
              <a:avLst/>
              <a:gdLst/>
              <a:ahLst/>
              <a:cxnLst/>
              <a:rect r="r" b="b" t="t" l="l"/>
              <a:pathLst>
                <a:path h="652573" w="790562">
                  <a:moveTo>
                    <a:pt x="0" y="0"/>
                  </a:moveTo>
                  <a:lnTo>
                    <a:pt x="790562" y="0"/>
                  </a:lnTo>
                  <a:lnTo>
                    <a:pt x="790562" y="652573"/>
                  </a:lnTo>
                  <a:lnTo>
                    <a:pt x="0" y="652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27967" y="39548"/>
              <a:ext cx="3397994" cy="487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Opswerks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3871" y="6088341"/>
            <a:ext cx="3993605" cy="1938071"/>
            <a:chOff x="0" y="0"/>
            <a:chExt cx="5324807" cy="258409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42875"/>
              <a:ext cx="5324807" cy="1886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PRs Must Have An Approval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061834"/>
              <a:ext cx="5324807" cy="52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702310" y="6088341"/>
            <a:ext cx="3993605" cy="2642855"/>
            <a:chOff x="0" y="0"/>
            <a:chExt cx="5324807" cy="352380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42875"/>
              <a:ext cx="5324807" cy="2826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Status Check Must Be Implemented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001546"/>
              <a:ext cx="5324807" cy="52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8678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82447" y="1782923"/>
            <a:ext cx="2845838" cy="2473465"/>
            <a:chOff x="0" y="0"/>
            <a:chExt cx="1035584" cy="900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5584" cy="900080"/>
            </a:xfrm>
            <a:custGeom>
              <a:avLst/>
              <a:gdLst/>
              <a:ahLst/>
              <a:cxnLst/>
              <a:rect r="r" b="b" t="t" l="l"/>
              <a:pathLst>
                <a:path h="900080" w="1035584">
                  <a:moveTo>
                    <a:pt x="0" y="0"/>
                  </a:moveTo>
                  <a:lnTo>
                    <a:pt x="1035584" y="0"/>
                  </a:lnTo>
                  <a:lnTo>
                    <a:pt x="1035584" y="900080"/>
                  </a:lnTo>
                  <a:lnTo>
                    <a:pt x="0" y="900080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35584" cy="96675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PR APPROVAL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90719" y="8988072"/>
            <a:ext cx="13635949" cy="1142524"/>
            <a:chOff x="0" y="0"/>
            <a:chExt cx="10287156" cy="8619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87156" cy="861936"/>
            </a:xfrm>
            <a:custGeom>
              <a:avLst/>
              <a:gdLst/>
              <a:ahLst/>
              <a:cxnLst/>
              <a:rect r="r" b="b" t="t" l="l"/>
              <a:pathLst>
                <a:path h="861936" w="10287156">
                  <a:moveTo>
                    <a:pt x="17033" y="0"/>
                  </a:moveTo>
                  <a:lnTo>
                    <a:pt x="10270123" y="0"/>
                  </a:lnTo>
                  <a:cubicBezTo>
                    <a:pt x="10274640" y="0"/>
                    <a:pt x="10278973" y="1795"/>
                    <a:pt x="10282167" y="4989"/>
                  </a:cubicBezTo>
                  <a:cubicBezTo>
                    <a:pt x="10285361" y="8183"/>
                    <a:pt x="10287156" y="12515"/>
                    <a:pt x="10287156" y="17033"/>
                  </a:cubicBezTo>
                  <a:lnTo>
                    <a:pt x="10287156" y="844904"/>
                  </a:lnTo>
                  <a:cubicBezTo>
                    <a:pt x="10287156" y="849421"/>
                    <a:pt x="10285361" y="853753"/>
                    <a:pt x="10282167" y="856948"/>
                  </a:cubicBezTo>
                  <a:cubicBezTo>
                    <a:pt x="10278973" y="860142"/>
                    <a:pt x="10274640" y="861936"/>
                    <a:pt x="10270123" y="861936"/>
                  </a:cubicBezTo>
                  <a:lnTo>
                    <a:pt x="17033" y="861936"/>
                  </a:lnTo>
                  <a:cubicBezTo>
                    <a:pt x="12515" y="861936"/>
                    <a:pt x="8183" y="860142"/>
                    <a:pt x="4989" y="856948"/>
                  </a:cubicBezTo>
                  <a:cubicBezTo>
                    <a:pt x="1795" y="853753"/>
                    <a:pt x="0" y="849421"/>
                    <a:pt x="0" y="844904"/>
                  </a:cubicBezTo>
                  <a:lnTo>
                    <a:pt x="0" y="17033"/>
                  </a:lnTo>
                  <a:cubicBezTo>
                    <a:pt x="0" y="12515"/>
                    <a:pt x="1795" y="8183"/>
                    <a:pt x="4989" y="4989"/>
                  </a:cubicBezTo>
                  <a:cubicBezTo>
                    <a:pt x="8183" y="1795"/>
                    <a:pt x="12515" y="0"/>
                    <a:pt x="170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287156" cy="9286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In the git branch protection, we were able to set the restriction to only allow pull requests before merging the dev branch to the main branch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777543" y="2033242"/>
            <a:ext cx="10069748" cy="3096448"/>
          </a:xfrm>
          <a:custGeom>
            <a:avLst/>
            <a:gdLst/>
            <a:ahLst/>
            <a:cxnLst/>
            <a:rect r="r" b="b" t="t" l="l"/>
            <a:pathLst>
              <a:path h="3096448" w="10069748">
                <a:moveTo>
                  <a:pt x="0" y="0"/>
                </a:moveTo>
                <a:lnTo>
                  <a:pt x="10069748" y="0"/>
                </a:lnTo>
                <a:lnTo>
                  <a:pt x="10069748" y="3096448"/>
                </a:lnTo>
                <a:lnTo>
                  <a:pt x="0" y="3096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02720" y="5444015"/>
            <a:ext cx="9594788" cy="2926410"/>
          </a:xfrm>
          <a:custGeom>
            <a:avLst/>
            <a:gdLst/>
            <a:ahLst/>
            <a:cxnLst/>
            <a:rect r="r" b="b" t="t" l="l"/>
            <a:pathLst>
              <a:path h="2926410" w="9594788">
                <a:moveTo>
                  <a:pt x="0" y="0"/>
                </a:moveTo>
                <a:lnTo>
                  <a:pt x="9594788" y="0"/>
                </a:lnTo>
                <a:lnTo>
                  <a:pt x="9594788" y="2926410"/>
                </a:lnTo>
                <a:lnTo>
                  <a:pt x="0" y="2926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1857" y="200058"/>
            <a:ext cx="14598248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GitHub Branch Protection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58087" y="1558678"/>
            <a:ext cx="13901213" cy="714202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82447" y="1782923"/>
            <a:ext cx="2845838" cy="2473465"/>
            <a:chOff x="0" y="0"/>
            <a:chExt cx="1035584" cy="900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5584" cy="900080"/>
            </a:xfrm>
            <a:custGeom>
              <a:avLst/>
              <a:gdLst/>
              <a:ahLst/>
              <a:cxnLst/>
              <a:rect r="r" b="b" t="t" l="l"/>
              <a:pathLst>
                <a:path h="900080" w="1035584">
                  <a:moveTo>
                    <a:pt x="0" y="0"/>
                  </a:moveTo>
                  <a:lnTo>
                    <a:pt x="1035584" y="0"/>
                  </a:lnTo>
                  <a:lnTo>
                    <a:pt x="1035584" y="900080"/>
                  </a:lnTo>
                  <a:lnTo>
                    <a:pt x="0" y="900080"/>
                  </a:lnTo>
                  <a:close/>
                </a:path>
              </a:pathLst>
            </a:custGeom>
            <a:solidFill>
              <a:srgbClr val="3652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35584" cy="96675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PR APPROVAL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90719" y="8988072"/>
            <a:ext cx="13635949" cy="1115197"/>
            <a:chOff x="0" y="0"/>
            <a:chExt cx="10287156" cy="8413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87156" cy="841321"/>
            </a:xfrm>
            <a:custGeom>
              <a:avLst/>
              <a:gdLst/>
              <a:ahLst/>
              <a:cxnLst/>
              <a:rect r="r" b="b" t="t" l="l"/>
              <a:pathLst>
                <a:path h="841321" w="10287156">
                  <a:moveTo>
                    <a:pt x="17033" y="0"/>
                  </a:moveTo>
                  <a:lnTo>
                    <a:pt x="10270123" y="0"/>
                  </a:lnTo>
                  <a:cubicBezTo>
                    <a:pt x="10274640" y="0"/>
                    <a:pt x="10278973" y="1795"/>
                    <a:pt x="10282167" y="4989"/>
                  </a:cubicBezTo>
                  <a:cubicBezTo>
                    <a:pt x="10285361" y="8183"/>
                    <a:pt x="10287156" y="12515"/>
                    <a:pt x="10287156" y="17033"/>
                  </a:cubicBezTo>
                  <a:lnTo>
                    <a:pt x="10287156" y="824288"/>
                  </a:lnTo>
                  <a:cubicBezTo>
                    <a:pt x="10287156" y="828805"/>
                    <a:pt x="10285361" y="833138"/>
                    <a:pt x="10282167" y="836332"/>
                  </a:cubicBezTo>
                  <a:cubicBezTo>
                    <a:pt x="10278973" y="839526"/>
                    <a:pt x="10274640" y="841321"/>
                    <a:pt x="10270123" y="841321"/>
                  </a:cubicBezTo>
                  <a:lnTo>
                    <a:pt x="17033" y="841321"/>
                  </a:lnTo>
                  <a:cubicBezTo>
                    <a:pt x="12515" y="841321"/>
                    <a:pt x="8183" y="839526"/>
                    <a:pt x="4989" y="836332"/>
                  </a:cubicBezTo>
                  <a:cubicBezTo>
                    <a:pt x="1795" y="833138"/>
                    <a:pt x="0" y="828805"/>
                    <a:pt x="0" y="824288"/>
                  </a:cubicBezTo>
                  <a:lnTo>
                    <a:pt x="0" y="17033"/>
                  </a:lnTo>
                  <a:cubicBezTo>
                    <a:pt x="0" y="12515"/>
                    <a:pt x="1795" y="8183"/>
                    <a:pt x="4989" y="4989"/>
                  </a:cubicBezTo>
                  <a:cubicBezTo>
                    <a:pt x="8183" y="1795"/>
                    <a:pt x="12515" y="0"/>
                    <a:pt x="170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287156" cy="90799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Shown above is the example if the Pull Request has not been approved/reviewed yet by any of the listed reviewers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658064" y="3019655"/>
            <a:ext cx="11301259" cy="3446884"/>
          </a:xfrm>
          <a:custGeom>
            <a:avLst/>
            <a:gdLst/>
            <a:ahLst/>
            <a:cxnLst/>
            <a:rect r="r" b="b" t="t" l="l"/>
            <a:pathLst>
              <a:path h="3446884" w="11301259">
                <a:moveTo>
                  <a:pt x="0" y="0"/>
                </a:moveTo>
                <a:lnTo>
                  <a:pt x="11301259" y="0"/>
                </a:lnTo>
                <a:lnTo>
                  <a:pt x="11301259" y="3446884"/>
                </a:lnTo>
                <a:lnTo>
                  <a:pt x="0" y="3446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1857" y="200058"/>
            <a:ext cx="14598248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GitHub Branch Protection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DAGToX3NMOs</dc:identifier>
  <dcterms:modified xsi:type="dcterms:W3CDTF">2011-08-01T06:04:30Z</dcterms:modified>
  <cp:revision>1</cp:revision>
  <dc:title>Presented by: R.H.A.L</dc:title>
</cp:coreProperties>
</file>